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8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130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447E72A-D913-4DC2-9E0A-E520CE8FCC86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5D78FC6-CE17-4259-A63C-DDFC12E048FC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52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A5D78FC6-CE17-4259-A63C-DDFC12E048FC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052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blipFill dpi="0"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/>
            <a:fld id="{743653DA-8BF4-4869-96FE-9BCF43372D46}" type="datetime8">
              <a:rPr lang="en-US" smtClean="0"/>
              <a:pPr algn="ctr"/>
              <a:t>5/20/2015 9:38 AM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AC53DF-4216-466D-99A7-94400E6C2A25}" type="slidenum">
              <a:rPr lang="en-US" smtClean="0"/>
              <a:pPr/>
              <a:t>‹Nº›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22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5/20/2015 9:38 AM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16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5/20/2015 9:38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10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CC0C8-36B8-442A-833D-B6AACE86BB77}" type="datetime8">
              <a:rPr lang="en-US" smtClean="0"/>
              <a:pPr/>
              <a:t>5/20/2015 9:38 AM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‹Nº›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pic>
        <p:nvPicPr>
          <p:cNvPr id="8" name="Picture 7" descr="sm_boo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2648" y="1755648"/>
            <a:ext cx="1615307" cy="1688453"/>
          </a:xfrm>
          <a:prstGeom prst="rect">
            <a:avLst/>
          </a:prstGeom>
          <a:ln w="50800" cap="sq" cmpd="dbl">
            <a:solidFill>
              <a:schemeClr val="accent2"/>
            </a:solidFill>
            <a:miter lim="8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9108-AC8D-4212-9283-60D9E99BF07A}" type="datetime8">
              <a:rPr lang="en-US" smtClean="0"/>
              <a:pPr/>
              <a:t>5/20/2015 9:38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‹Nº›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1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D3D3-6235-4F4C-B439-DF277FB555A7}" type="datetime8">
              <a:rPr lang="en-US" smtClean="0"/>
              <a:pPr/>
              <a:t>5/20/2015 9:38 AM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/>
            <a:fld id="{1AD93096-5B34-4342-9326-69289CEAE4C2}" type="slidenum">
              <a:rPr lang="en-US" smtClean="0"/>
              <a:pPr algn="ctr"/>
              <a:t>‹Nº›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5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B5F1E3E-4B2F-4895-B65E-28B2E64F39F6}" type="datetime8">
              <a:rPr lang="en-US" smtClean="0"/>
              <a:pPr/>
              <a:t>5/20/2015 9:38 AM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1AD93096-5B34-4342-9326-69289CEAE4C2}" type="slidenum">
              <a:rPr lang="en-US" smtClean="0"/>
              <a:pPr algn="ctr"/>
              <a:t>‹Nº›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71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3085435-8225-4333-BFFA-0096413F0D76}" type="datetime8">
              <a:rPr lang="en-US" smtClean="0"/>
              <a:pPr/>
              <a:t>5/20/2015 9:38 AM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/>
            <a:fld id="{1AD93096-5B34-4342-9326-69289CEAE4C2}" type="slidenum">
              <a:rPr lang="en-US" smtClean="0"/>
              <a:pPr algn="ctr"/>
              <a:t>‹Nº›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073616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3C494-2A87-468C-A21B-CB14FB9ABB00}" type="datetime8">
              <a:rPr lang="en-US" smtClean="0"/>
              <a:pPr/>
              <a:t>5/20/2015 9:38 AM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‹Nº›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42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0FA0-5B31-4864-A2BB-719EA5A679C6}" type="datetime8">
              <a:rPr lang="en-US" smtClean="0"/>
              <a:pPr/>
              <a:t>5/20/2015 9:38 AM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‹Nº›</a:t>
            </a:fld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06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5/20/2015 9:38 AM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ctr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ctr"/>
              <a:t>‹Nº›</a:t>
            </a:fld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pic>
        <p:nvPicPr>
          <p:cNvPr id="8" name="Picture 7" descr="sm_boo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2648" y="1755648"/>
            <a:ext cx="1615307" cy="1688453"/>
          </a:xfrm>
          <a:prstGeom prst="rect">
            <a:avLst/>
          </a:prstGeom>
          <a:ln w="50800" cap="sq" cmpd="dbl">
            <a:solidFill>
              <a:schemeClr val="accent2"/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1827082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1E20EC5-AC53-4169-941E-EDF10CD23748}" type="datetime8">
              <a:rPr lang="en-US" smtClean="0"/>
              <a:pPr/>
              <a:t>5/20/2015 9:38 AM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/>
            <a:fld id="{1AD93096-5B34-4342-9326-69289CEAE4C2}" type="slidenum">
              <a:rPr lang="en-US" smtClean="0"/>
              <a:pPr algn="ctr"/>
              <a:t>‹Nº›</a:t>
            </a:fld>
            <a:endParaRPr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83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5/20/2015 9:38 AM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pPr algn="ctr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ctr"/>
              <a:t>‹Nº›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07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0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2940729" y="2204864"/>
            <a:ext cx="6236568" cy="2895600"/>
          </a:xfrm>
        </p:spPr>
        <p:txBody>
          <a:bodyPr>
            <a:noAutofit/>
          </a:bodyPr>
          <a:lstStyle/>
          <a:p>
            <a:pPr algn="ctr" defTabSz="914400">
              <a:spcBef>
                <a:spcPts val="0"/>
              </a:spcBef>
              <a:buNone/>
            </a:pPr>
            <a:r>
              <a:rPr lang="es-ES_tradnl" sz="3600" noProof="1" smtClean="0">
                <a:solidFill>
                  <a:schemeClr val="accent1">
                    <a:lumMod val="75000"/>
                  </a:schemeClr>
                </a:solidFill>
              </a:rPr>
              <a:t>ESTRATEGIAS PARA ENSEÑAR UN CONCEPTO</a:t>
            </a:r>
            <a:endParaRPr lang="es-ES_tradnl" sz="3600" noProof="1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4985190" y="0"/>
            <a:ext cx="4158810" cy="6858000"/>
          </a:xfrm>
        </p:spPr>
        <p:txBody>
          <a:bodyPr>
            <a:normAutofit lnSpcReduction="10000"/>
          </a:bodyPr>
          <a:lstStyle/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r>
              <a:rPr lang="es-MX" dirty="0" smtClean="0"/>
              <a:t>BLOQUE IV: LEYES QUE REGULAN LA VIDA SOCIAL Y PROTEGEN  NUESTROS DERECHOS</a:t>
            </a:r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r>
              <a:rPr lang="es-MX" dirty="0" smtClean="0"/>
              <a:t>TEMA: DEMOCRACIA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3988" r="25649" b="2750"/>
          <a:stretch/>
        </p:blipFill>
        <p:spPr>
          <a:xfrm>
            <a:off x="-18277" y="7992"/>
            <a:ext cx="4985191" cy="685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401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ESTRATEGIAS PARA ENSEÑAR CONCEPTO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Ubicación del concepto en su contexto social</a:t>
            </a:r>
          </a:p>
          <a:p>
            <a:r>
              <a:rPr lang="es-MX" dirty="0" smtClean="0"/>
              <a:t>Relación de concepto con otros términos</a:t>
            </a:r>
          </a:p>
          <a:p>
            <a:r>
              <a:rPr lang="es-MX" dirty="0" smtClean="0"/>
              <a:t>Proporcionar o indagar el concepto</a:t>
            </a:r>
          </a:p>
          <a:p>
            <a:r>
              <a:rPr lang="es-MX" dirty="0" smtClean="0"/>
              <a:t>Evaluación: Aplicar el concepto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9393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UBICACIÓN DEL CONCEPTO EN SU CONTEXTO SOCIAL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MX" sz="2000" dirty="0" smtClean="0"/>
              <a:t>1.- Cuándo vas a un paseo con tu familia ¿Deciden juntos a donde ir?</a:t>
            </a:r>
          </a:p>
          <a:p>
            <a:r>
              <a:rPr lang="es-MX" sz="2000" dirty="0" smtClean="0"/>
              <a:t>2.- ¿A qué crees que se deba</a:t>
            </a:r>
            <a:r>
              <a:rPr lang="es-MX" sz="2000" dirty="0" smtClean="0"/>
              <a:t>?</a:t>
            </a:r>
          </a:p>
          <a:p>
            <a:r>
              <a:rPr lang="es-MX" sz="2000" dirty="0" smtClean="0"/>
              <a:t>Así como en tu casa se toman decisiones, en tu comunidad existe un comité que representa tus decisiones, acuerdo para la mejora de tu localidad, a esto se le llama Democracia. </a:t>
            </a:r>
            <a:endParaRPr lang="es-MX" sz="2000" dirty="0" smtClean="0"/>
          </a:p>
          <a:p>
            <a:r>
              <a:rPr lang="es-MX" sz="2000" dirty="0" smtClean="0"/>
              <a:t>3.- ¿Quién representa tu comunidad?</a:t>
            </a:r>
          </a:p>
          <a:p>
            <a:r>
              <a:rPr lang="es-MX" sz="2000" dirty="0" smtClean="0"/>
              <a:t>4.- ¿Quién lo eligió?</a:t>
            </a:r>
            <a:endParaRPr lang="es-MX" sz="2000" dirty="0"/>
          </a:p>
        </p:txBody>
      </p:sp>
      <p:pic>
        <p:nvPicPr>
          <p:cNvPr id="1026" name="Picture 2" descr="https://udenar666.files.wordpress.com/2010/10/participacion_ciudadana_noticias_39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1999"/>
            <a:ext cx="91440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470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RELACIÓN DE CONCEPTO CON OTROS TÉRMINOS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MX" dirty="0" smtClean="0"/>
              <a:t>¿Con qué relacionas la palabra democracia?</a:t>
            </a:r>
          </a:p>
          <a:p>
            <a:pPr marL="0" indent="0" algn="just">
              <a:buNone/>
            </a:pPr>
            <a:r>
              <a:rPr lang="es-MX" dirty="0" smtClean="0"/>
              <a:t>REALIZAR UN LISTADO EN EL PIZARRÓN Y EN EQUIPO SELECCIONAR LAS QUE CREEN QUE SE RELACIONAN MÁS</a:t>
            </a:r>
          </a:p>
          <a:p>
            <a:pPr marL="0" indent="0" algn="just">
              <a:buNone/>
            </a:pPr>
            <a:r>
              <a:rPr lang="es-MX" dirty="0" smtClean="0"/>
              <a:t>Leyes, derechos, obligaciones, responsabilidades, justicia</a:t>
            </a:r>
          </a:p>
          <a:p>
            <a:endParaRPr lang="es-MX" dirty="0" smtClean="0"/>
          </a:p>
        </p:txBody>
      </p:sp>
      <p:pic>
        <p:nvPicPr>
          <p:cNvPr id="1026" name="Picture 2" descr="http://2.bp.blogspot.com/-L6EE8aEhExI/T2S3sbZbM1I/AAAAAAAAAkg/zkVe00jcp-I/s1600/drr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44047"/>
            <a:ext cx="9144000" cy="2033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18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>PROPORCIONAR O INDIGAR EL CONCEPTO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dirty="0" smtClean="0"/>
              <a:t>En base a las palabras seleccionadas realizar una definición de democracia y reafirmar el concepto por medio de explicaciones concretas de democracia. </a:t>
            </a:r>
          </a:p>
          <a:p>
            <a:pPr marL="0" indent="0" algn="just">
              <a:buNone/>
            </a:pPr>
            <a:r>
              <a:rPr lang="es-MX" dirty="0" smtClean="0"/>
              <a:t>“DEMOCRACIA ES IGUALDAD PARA TODOS, TENER EL MISMO TRATO DESDE EL PEQUEÑO HASTA EL MAYOR, DESDE EL HOMBRE HASTA LA MUJER, DECIDIR LIBREMENTE QUIÉN ME GOBIERNA Y CÓMO QUIERO QUE ME GOBIERNEN.”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81774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EVALUACIÓN: APLICAR EL CONCEPTO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000" dirty="0" smtClean="0"/>
              <a:t>Realizar actividades en las cuales se establezcan reglas y se fomenten la toma de decisiones, así como elegir un representante de grupo, establecer reglamento del </a:t>
            </a:r>
            <a:r>
              <a:rPr lang="es-MX" sz="2000" dirty="0" smtClean="0"/>
              <a:t>aula</a:t>
            </a:r>
          </a:p>
          <a:p>
            <a:pPr algn="just"/>
            <a:r>
              <a:rPr lang="es-MX" sz="2000" dirty="0" smtClean="0"/>
              <a:t>Sustituir palabras</a:t>
            </a:r>
          </a:p>
          <a:p>
            <a:pPr algn="just"/>
            <a:r>
              <a:rPr lang="es-MX" sz="2000" dirty="0" smtClean="0"/>
              <a:t>Hacer oraciones que contengan la palabra democracia</a:t>
            </a:r>
          </a:p>
          <a:p>
            <a:pPr algn="just"/>
            <a:r>
              <a:rPr lang="es-MX" sz="2000" dirty="0" smtClean="0"/>
              <a:t>Realizar un cuento</a:t>
            </a:r>
          </a:p>
          <a:p>
            <a:pPr algn="just"/>
            <a:endParaRPr lang="es-MX" sz="2000" dirty="0"/>
          </a:p>
        </p:txBody>
      </p:sp>
      <p:pic>
        <p:nvPicPr>
          <p:cNvPr id="2050" name="Picture 2" descr="http://3.bp.blogspot.com/-FPlm6d1wcr4/UEnzKSY0ebI/AAAAAAAAAi0/toG-nMLo0Pk/s1600/medios+public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95749"/>
            <a:ext cx="9144000" cy="276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72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3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3" id="{9783B617-4001-45CA-8B59-10FD5C1A2125}" vid="{54C7BCEC-876F-42D8-AADF-7AE0A8539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534D3FD-D06A-455F-9219-F6CA2F50DB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Tema3</Template>
  <TotalTime>0</TotalTime>
  <Words>283</Words>
  <Application>Microsoft Office PowerPoint</Application>
  <PresentationFormat>Presentación en pantalla (4:3)</PresentationFormat>
  <Paragraphs>36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Calibri</vt:lpstr>
      <vt:lpstr>Tw Cen MT</vt:lpstr>
      <vt:lpstr>Wingdings</vt:lpstr>
      <vt:lpstr>Wingdings 2</vt:lpstr>
      <vt:lpstr>Tema3</vt:lpstr>
      <vt:lpstr>ESTRATEGIAS PARA ENSEÑAR UN CONCEPTO</vt:lpstr>
      <vt:lpstr>Presentación de PowerPoint</vt:lpstr>
      <vt:lpstr>ESTRATEGIAS PARA ENSEÑAR CONCEPTO</vt:lpstr>
      <vt:lpstr>UBICACIÓN DEL CONCEPTO EN SU CONTEXTO SOCIAL</vt:lpstr>
      <vt:lpstr>RELACIÓN DE CONCEPTO CON OTROS TÉRMINOS</vt:lpstr>
      <vt:lpstr>PROPORCIONAR O INDIGAR EL CONCEPTO</vt:lpstr>
      <vt:lpstr>EVALUACIÓN: APLICAR EL CONCEPTO 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2015-05-08T17:03:02Z</dcterms:created>
  <dcterms:modified xsi:type="dcterms:W3CDTF">2015-05-20T15:11:22Z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TC101671251033</vt:lpwstr>
  </property>
</Properties>
</file>